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5"/>
  </p:notesMasterIdLst>
  <p:handoutMasterIdLst>
    <p:handoutMasterId r:id="rId46"/>
  </p:handoutMasterIdLst>
  <p:sldIdLst>
    <p:sldId id="332" r:id="rId3"/>
    <p:sldId id="1822" r:id="rId4"/>
    <p:sldId id="289" r:id="rId5"/>
    <p:sldId id="319" r:id="rId6"/>
    <p:sldId id="320" r:id="rId7"/>
    <p:sldId id="322" r:id="rId8"/>
    <p:sldId id="323" r:id="rId9"/>
    <p:sldId id="324" r:id="rId10"/>
    <p:sldId id="329" r:id="rId11"/>
    <p:sldId id="258" r:id="rId12"/>
    <p:sldId id="259" r:id="rId13"/>
    <p:sldId id="333" r:id="rId14"/>
    <p:sldId id="334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1823" r:id="rId26"/>
    <p:sldId id="1824" r:id="rId27"/>
    <p:sldId id="272" r:id="rId28"/>
    <p:sldId id="273" r:id="rId29"/>
    <p:sldId id="274" r:id="rId30"/>
    <p:sldId id="450" r:id="rId31"/>
    <p:sldId id="1820" r:id="rId32"/>
    <p:sldId id="353" r:id="rId33"/>
    <p:sldId id="279" r:id="rId34"/>
    <p:sldId id="1821" r:id="rId35"/>
    <p:sldId id="330" r:id="rId36"/>
    <p:sldId id="331" r:id="rId37"/>
    <p:sldId id="326" r:id="rId38"/>
    <p:sldId id="327" r:id="rId39"/>
    <p:sldId id="328" r:id="rId40"/>
    <p:sldId id="282" r:id="rId41"/>
    <p:sldId id="283" r:id="rId42"/>
    <p:sldId id="284" r:id="rId43"/>
    <p:sldId id="285" r:id="rId44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7" autoAdjust="0"/>
    <p:restoredTop sz="98749" autoAdjust="0"/>
  </p:normalViewPr>
  <p:slideViewPr>
    <p:cSldViewPr snapToGrid="0" showGuides="1">
      <p:cViewPr varScale="1">
        <p:scale>
          <a:sx n="127" d="100"/>
          <a:sy n="127" d="100"/>
        </p:scale>
        <p:origin x="216" y="872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7/24/20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7/24/20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30653" y="8624888"/>
            <a:ext cx="3008312" cy="454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9974" tIns="44987" rIns="89974" bIns="44987">
            <a:prstTxWarp prst="textNoShape">
              <a:avLst/>
            </a:prstTxWarp>
          </a:bodyPr>
          <a:lstStyle/>
          <a:p>
            <a:fld id="{14C757ED-C95B-9E43-9ED9-2D00C99E7821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687388"/>
            <a:ext cx="6027738" cy="33924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91839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blog_posts/adopting-continuous-integration-for-long-timescale-materials-simulati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2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http://a.co/22EPvt6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 &amp; Useful GitHub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David E. Bernholdt</a:t>
            </a:r>
            <a:br>
              <a:rPr lang="en-US" u="sng" dirty="0"/>
            </a:br>
            <a:r>
              <a:rPr lang="en-US" sz="2000" dirty="0"/>
              <a:t>Oak Ridge National Laboratory</a:t>
            </a:r>
            <a:endParaRPr lang="en-US" dirty="0"/>
          </a:p>
          <a:p>
            <a:r>
              <a:rPr lang="en-US" dirty="0"/>
              <a:t>Michael A. </a:t>
            </a:r>
            <a:r>
              <a:rPr lang="en-US" dirty="0" err="1"/>
              <a:t>Heroux</a:t>
            </a:r>
            <a:r>
              <a:rPr lang="en-US" dirty="0"/>
              <a:t>, James M. </a:t>
            </a:r>
            <a:r>
              <a:rPr lang="en-US" dirty="0" err="1"/>
              <a:t>Willenbring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RF </a:t>
            </a:r>
            <a:r>
              <a:rPr lang="en-US" sz="2000" dirty="0" err="1"/>
              <a:t>SciDAC</a:t>
            </a:r>
            <a:r>
              <a:rPr lang="en-US" sz="2000" dirty="0"/>
              <a:t> </a:t>
            </a:r>
            <a:r>
              <a:rPr lang="en-US" sz="2000"/>
              <a:t>2020 Workshop</a:t>
            </a:r>
            <a:endParaRPr lang="en-US" sz="2000" dirty="0"/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951" y="1006988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375052" y="5983185"/>
            <a:ext cx="2785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http://</a:t>
            </a:r>
            <a:r>
              <a:rPr lang="en-US" dirty="0" err="1">
                <a:uFillTx/>
              </a:rPr>
              <a:t>agilemanifesto.org</a:t>
            </a:r>
            <a:r>
              <a:rPr lang="en-US" dirty="0">
                <a:uFillTx/>
              </a:rPr>
              <a:t>/</a:t>
            </a: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6" y="3629465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</a:t>
            </a:r>
            <a:r>
              <a:rPr lang="en-US" dirty="0"/>
              <a:t>-is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Well aligned to scientific software efforts (when tailored correctly)</a:t>
            </a:r>
          </a:p>
          <a:p>
            <a:pPr lvl="1"/>
            <a:r>
              <a:rPr lang="en-US" dirty="0">
                <a:uFillTx/>
              </a:rPr>
              <a:t>Lighter-weight than “traditional” approaches</a:t>
            </a:r>
          </a:p>
          <a:p>
            <a:pPr lvl="1"/>
            <a:r>
              <a:rPr lang="en-US" dirty="0">
                <a:uFillTx/>
              </a:rPr>
              <a:t>Provides meaningful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  <a:p>
            <a:pPr lvl="2"/>
            <a:endParaRPr lang="en-US" dirty="0">
              <a:uFillTx/>
            </a:endParaRPr>
          </a:p>
          <a:p>
            <a:pPr lvl="1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604" y="217990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800148" y="5498068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92500" lnSpcReduction="20000"/>
          </a:bodyPr>
          <a:lstStyle/>
          <a:p>
            <a:r>
              <a:rPr lang="en-US" sz="3200" b="0" dirty="0">
                <a:uFillTx/>
              </a:rPr>
              <a:t>Personal question.</a:t>
            </a:r>
          </a:p>
          <a:p>
            <a:r>
              <a:rPr lang="en-US" sz="3200" b="0" dirty="0">
                <a:uFillTx/>
              </a:rPr>
              <a:t>Approach: Start with 2 or 3.  See how it goes.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b="1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b="1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uFillTx/>
              </a:rPr>
              <a:t>Epic, Story, Task</a:t>
            </a:r>
          </a:p>
          <a:p>
            <a:pPr lvl="1"/>
            <a:r>
              <a:rPr lang="en-US" sz="2000" dirty="0">
                <a:uFillTx/>
              </a:rPr>
              <a:t>Formal or informal</a:t>
            </a:r>
          </a:p>
          <a:p>
            <a:pPr lvl="1"/>
            <a:r>
              <a:rPr lang="en-US" sz="2000" dirty="0">
                <a:uFillTx/>
              </a:rPr>
              <a:t>Start with high-level requirements</a:t>
            </a:r>
          </a:p>
          <a:p>
            <a:pPr lvl="1"/>
            <a:r>
              <a:rPr lang="en-US" sz="2000" dirty="0">
                <a:uFillTx/>
              </a:rPr>
              <a:t>Break down and refine </a:t>
            </a:r>
            <a:r>
              <a:rPr lang="en-US" sz="2000" u="sng" dirty="0">
                <a:uFillTx/>
              </a:rPr>
              <a:t>when and as needed</a:t>
            </a:r>
          </a:p>
          <a:p>
            <a:pPr lvl="2"/>
            <a:r>
              <a:rPr lang="en-US" sz="1600" dirty="0">
                <a:uFillTx/>
              </a:rPr>
              <a:t>Close to when the work will be done</a:t>
            </a:r>
          </a:p>
          <a:p>
            <a:pPr lvl="2"/>
            <a:r>
              <a:rPr lang="en-US" sz="1600" dirty="0">
                <a:uFillTx/>
              </a:rPr>
              <a:t>Only for work that will take place</a:t>
            </a:r>
          </a:p>
          <a:p>
            <a:pPr lvl="2"/>
            <a:r>
              <a:rPr lang="en-US" sz="1600" dirty="0"/>
              <a:t>Can be valuable for estimating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Epics are very high level objectives</a:t>
            </a:r>
          </a:p>
          <a:p>
            <a:pPr lvl="1"/>
            <a:r>
              <a:rPr lang="en-US" sz="2000" dirty="0">
                <a:uFillTx/>
              </a:rPr>
              <a:t>Stories should represent a useful increment of work</a:t>
            </a:r>
          </a:p>
          <a:p>
            <a:pPr lvl="2"/>
            <a:r>
              <a:rPr lang="en-US" sz="1600" dirty="0">
                <a:uFillTx/>
              </a:rPr>
              <a:t>”Done” cr</a:t>
            </a:r>
            <a:r>
              <a:rPr lang="en-US" sz="1600" dirty="0"/>
              <a:t>iteria – understandable to user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Tasks are the steps necessary to complete a story</a:t>
            </a:r>
          </a:p>
          <a:p>
            <a:pPr lvl="2"/>
            <a:r>
              <a:rPr lang="en-US" sz="1600" dirty="0">
                <a:uFillTx/>
              </a:rPr>
              <a:t>May not be useful in isolation</a:t>
            </a:r>
          </a:p>
          <a:p>
            <a:endParaRPr lang="en-US" sz="2400" dirty="0">
              <a:uFillTx/>
            </a:endParaRPr>
          </a:p>
          <a:p>
            <a:pPr lvl="3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211E-CA7D-3741-9DDB-791E8348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A8D0-D70B-E641-B4D6-F8F0361C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User stories (optional)</a:t>
            </a:r>
          </a:p>
          <a:p>
            <a:pPr lvl="1"/>
            <a:r>
              <a:rPr lang="en-US" sz="2000" dirty="0"/>
              <a:t>Form: </a:t>
            </a:r>
            <a:r>
              <a:rPr lang="en-US" sz="2000" dirty="0">
                <a:solidFill>
                  <a:srgbClr val="FF0000"/>
                </a:solidFill>
              </a:rPr>
              <a:t>As a</a:t>
            </a:r>
            <a:r>
              <a:rPr lang="en-US" sz="2000" dirty="0"/>
              <a:t> &lt;stakeholder&gt;, </a:t>
            </a:r>
            <a:r>
              <a:rPr lang="en-US" sz="2000" dirty="0">
                <a:solidFill>
                  <a:srgbClr val="FF0000"/>
                </a:solidFill>
              </a:rPr>
              <a:t>I want </a:t>
            </a:r>
            <a:r>
              <a:rPr lang="en-US" sz="2000" dirty="0"/>
              <a:t>&lt;describe what is needed&gt; </a:t>
            </a:r>
            <a:r>
              <a:rPr lang="en-US" sz="2000" dirty="0">
                <a:solidFill>
                  <a:srgbClr val="FF0000"/>
                </a:solidFill>
              </a:rPr>
              <a:t>so that </a:t>
            </a:r>
            <a:r>
              <a:rPr lang="en-US" sz="2000" dirty="0"/>
              <a:t>&lt;why do you want this?&gt;</a:t>
            </a:r>
          </a:p>
          <a:p>
            <a:pPr lvl="1"/>
            <a:r>
              <a:rPr lang="en-US" sz="2000" dirty="0"/>
              <a:t>Can be useful to improve communication and requirements elicitation</a:t>
            </a:r>
          </a:p>
          <a:p>
            <a:r>
              <a:rPr lang="en-US" sz="2400" dirty="0"/>
              <a:t>In heat example:</a:t>
            </a:r>
          </a:p>
          <a:p>
            <a:pPr lvl="1"/>
            <a:r>
              <a:rPr lang="en-US" sz="2000" dirty="0"/>
              <a:t>Epic: Refactor code for enhanced modularity</a:t>
            </a:r>
          </a:p>
          <a:p>
            <a:pPr lvl="2"/>
            <a:r>
              <a:rPr lang="en-US" sz="1800" dirty="0"/>
              <a:t>Story 1: Separate out utilities</a:t>
            </a:r>
          </a:p>
          <a:p>
            <a:pPr lvl="3"/>
            <a:r>
              <a:rPr lang="en-US" sz="1600" dirty="0"/>
              <a:t>Example associated user story: </a:t>
            </a:r>
            <a:r>
              <a:rPr lang="en-US" sz="1600" dirty="0">
                <a:solidFill>
                  <a:srgbClr val="FF0000"/>
                </a:solidFill>
              </a:rPr>
              <a:t>As a</a:t>
            </a:r>
            <a:r>
              <a:rPr lang="en-US" sz="1600" dirty="0"/>
              <a:t> developer, </a:t>
            </a:r>
            <a:r>
              <a:rPr lang="en-US" sz="1600" dirty="0">
                <a:solidFill>
                  <a:srgbClr val="FF0000"/>
                </a:solidFill>
              </a:rPr>
              <a:t>I want </a:t>
            </a:r>
            <a:r>
              <a:rPr lang="en-US" sz="1600" dirty="0"/>
              <a:t>to modularize the heat equation utilities </a:t>
            </a:r>
            <a:r>
              <a:rPr lang="en-US" sz="1600" dirty="0">
                <a:solidFill>
                  <a:srgbClr val="FF0000"/>
                </a:solidFill>
              </a:rPr>
              <a:t>so that </a:t>
            </a:r>
            <a:r>
              <a:rPr lang="en-US" sz="1600" dirty="0"/>
              <a:t>I can more easily make use of the utilities for other projects.</a:t>
            </a:r>
          </a:p>
          <a:p>
            <a:pPr lvl="2"/>
            <a:r>
              <a:rPr lang="en-US" sz="1800" dirty="0"/>
              <a:t>Story 2: Separate out integration function</a:t>
            </a:r>
          </a:p>
          <a:p>
            <a:pPr lvl="3"/>
            <a:r>
              <a:rPr lang="en-US" sz="1600" dirty="0"/>
              <a:t>Task 1: Add sufficient testing for integration function to protect functionality during refactor</a:t>
            </a:r>
          </a:p>
          <a:p>
            <a:pPr lvl="3"/>
            <a:r>
              <a:rPr lang="en-US" sz="1600" dirty="0"/>
              <a:t>Task 2: Generalize interface to allow alternative implementations</a:t>
            </a:r>
          </a:p>
          <a:p>
            <a:pPr lvl="3"/>
            <a:r>
              <a:rPr lang="en-US" sz="1600" dirty="0"/>
              <a:t>Task 3: Expose current integration function through the new interface &amp; run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0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FF83-2FFF-1B44-9BD3-3A71FD20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9E44A-5BD1-AA47-94E8-D7004783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estimation</a:t>
            </a:r>
          </a:p>
          <a:p>
            <a:pPr lvl="1"/>
            <a:r>
              <a:rPr lang="en-US" dirty="0"/>
              <a:t>Estimating is hard</a:t>
            </a:r>
          </a:p>
          <a:p>
            <a:pPr lvl="2"/>
            <a:r>
              <a:rPr lang="en-US" dirty="0"/>
              <a:t>Requires practice</a:t>
            </a:r>
          </a:p>
          <a:p>
            <a:pPr lvl="2"/>
            <a:r>
              <a:rPr lang="en-US" dirty="0"/>
              <a:t>With practice, it is still hard</a:t>
            </a:r>
          </a:p>
          <a:p>
            <a:pPr lvl="1"/>
            <a:r>
              <a:rPr lang="en-US" dirty="0"/>
              <a:t>Stories are estimated using “story points”</a:t>
            </a:r>
          </a:p>
          <a:p>
            <a:pPr lvl="2"/>
            <a:r>
              <a:rPr lang="en-US" dirty="0"/>
              <a:t>Comparative estimate</a:t>
            </a:r>
          </a:p>
          <a:p>
            <a:pPr lvl="2"/>
            <a:r>
              <a:rPr lang="en-US" dirty="0"/>
              <a:t>Fibonacci numbering</a:t>
            </a:r>
          </a:p>
          <a:p>
            <a:pPr lvl="2"/>
            <a:r>
              <a:rPr lang="en-US" dirty="0"/>
              <a:t>Shirt sizing</a:t>
            </a:r>
          </a:p>
          <a:p>
            <a:pPr lvl="1"/>
            <a:r>
              <a:rPr lang="en-US" dirty="0"/>
              <a:t>Tasks are estimated in hours</a:t>
            </a:r>
          </a:p>
          <a:p>
            <a:pPr lvl="2"/>
            <a:r>
              <a:rPr lang="en-US" dirty="0"/>
              <a:t>Absolute estimate</a:t>
            </a:r>
          </a:p>
          <a:p>
            <a:pPr lvl="1"/>
            <a:r>
              <a:rPr lang="en-US" dirty="0"/>
              <a:t>Useful for planning schedules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D89986F-08AE-A24D-97C5-D32C00164E7B}"/>
              </a:ext>
            </a:extLst>
          </p:cNvPr>
          <p:cNvSpPr/>
          <p:nvPr/>
        </p:nvSpPr>
        <p:spPr>
          <a:xfrm>
            <a:off x="6842927" y="1045028"/>
            <a:ext cx="4481565" cy="3878663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68218-92D0-E84B-AE44-F37445B94558}"/>
              </a:ext>
            </a:extLst>
          </p:cNvPr>
          <p:cNvSpPr txBox="1"/>
          <p:nvPr/>
        </p:nvSpPr>
        <p:spPr>
          <a:xfrm>
            <a:off x="7325248" y="1570842"/>
            <a:ext cx="3416440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u="sng" dirty="0">
                <a:uFillTx/>
              </a:rPr>
              <a:t>Key concept</a:t>
            </a:r>
            <a:r>
              <a:rPr lang="en-US" dirty="0">
                <a:uFillTx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It is easier to accurately estimate many small tasks than to estimate a large epic.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/>
              <a:t>Epic: Huge refactor effort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Tasks: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Add unit tests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Generalize interface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Expose existing interface</a:t>
            </a:r>
          </a:p>
        </p:txBody>
      </p:sp>
    </p:spTree>
    <p:extLst>
      <p:ext uri="{BB962C8B-B14F-4D97-AF65-F5344CB8AC3E}">
        <p14:creationId xmlns:p14="http://schemas.microsoft.com/office/powerpoint/2010/main" val="317018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0051" y="1752600"/>
            <a:ext cx="9399227" cy="563231"/>
          </a:xfrm>
        </p:spPr>
        <p:txBody>
          <a:bodyPr/>
          <a:lstStyle/>
          <a:p>
            <a:r>
              <a:rPr lang="en-US" sz="3600" dirty="0">
                <a:ea typeface="ＭＳ Ｐゴシック" pitchFamily="-107" charset="-128"/>
                <a:cs typeface="ＭＳ Ｐゴシック" pitchFamily="-107" charset="-128"/>
              </a:rPr>
              <a:t>How To Get Better</a:t>
            </a:r>
            <a:endParaRPr lang="en-US" sz="2400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9321" y="3017165"/>
            <a:ext cx="11537879" cy="1490791"/>
          </a:xfrm>
        </p:spPr>
        <p:txBody>
          <a:bodyPr/>
          <a:lstStyle/>
          <a:p>
            <a:r>
              <a:rPr lang="en-US" sz="3200" i="1" dirty="0"/>
              <a:t>“Use iteration and incrementation only for projects you want to succeed.”</a:t>
            </a:r>
          </a:p>
          <a:p>
            <a:pPr marL="457200" indent="-457200" algn="r">
              <a:buFontTx/>
              <a:buChar char="-"/>
            </a:pPr>
            <a:r>
              <a:rPr lang="en-US" sz="3200" i="1" dirty="0"/>
              <a:t>Adaptation of Martin Fowler quote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B7FD5-3AA5-D245-A6C5-1E464BB3E55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</a:t>
            </a:r>
          </a:p>
          <a:p>
            <a:pPr lvl="1"/>
            <a:r>
              <a:rPr lang="en-US" dirty="0"/>
              <a:t>Overview of Kanban</a:t>
            </a:r>
          </a:p>
          <a:p>
            <a:pPr lvl="1"/>
            <a:r>
              <a:rPr lang="en-US" dirty="0"/>
              <a:t>Building on Kanban</a:t>
            </a:r>
          </a:p>
          <a:p>
            <a:pPr lvl="1"/>
            <a:r>
              <a:rPr lang="en-US" dirty="0"/>
              <a:t>Free tools:  Trello, GitHub</a:t>
            </a:r>
          </a:p>
          <a:p>
            <a:r>
              <a:rPr lang="en-US" dirty="0"/>
              <a:t>PSIP: Productivity and Sustainability Improvement Planning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36353"/>
            <a:ext cx="11372473" cy="510909"/>
          </a:xfrm>
        </p:spPr>
        <p:txBody>
          <a:bodyPr/>
          <a:lstStyle/>
          <a:p>
            <a:r>
              <a:rPr lang="en-US" b="0" dirty="0"/>
              <a:t>Basic Strategy for Introducing Things We Will Talk About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760" y="734223"/>
            <a:ext cx="9419039" cy="5238177"/>
            <a:chOff x="6447844" y="986418"/>
            <a:chExt cx="5291420" cy="4925788"/>
          </a:xfrm>
        </p:grpSpPr>
        <p:sp>
          <p:nvSpPr>
            <p:cNvPr id="23" name="Rectangle 22"/>
            <p:cNvSpPr/>
            <p:nvPr/>
          </p:nvSpPr>
          <p:spPr>
            <a:xfrm>
              <a:off x="6447844" y="996584"/>
              <a:ext cx="5291420" cy="491562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6469598" y="986418"/>
              <a:ext cx="5248323" cy="492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Identify, analyze, prototype, test, revise, deploy. Repeat.</a:t>
              </a: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Realistic: There is a cost.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Startup: Overhead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Payoff: Best if soon, clear</a:t>
              </a: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prstClr val="black"/>
                </a:buClr>
                <a:buNone/>
              </a:pPr>
              <a:br>
                <a:rPr lang="en-US" sz="2000" dirty="0">
                  <a:solidFill>
                    <a:prstClr val="black"/>
                  </a:solidFill>
                </a:rPr>
              </a:b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Working model: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Reserve acceptable time/effort for improvement.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b="1" i="1" dirty="0">
                  <a:solidFill>
                    <a:prstClr val="black"/>
                  </a:solidFill>
                </a:rPr>
                <a:t>Improve how you do your work on the way to getting it done.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Repeat.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14083" y="2721661"/>
              <a:ext cx="3719104" cy="1805642"/>
              <a:chOff x="1328845" y="2801599"/>
              <a:chExt cx="4767155" cy="276445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828800" y="2819400"/>
                <a:ext cx="0" cy="213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1828800" y="4953000"/>
                <a:ext cx="4267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16200000">
                <a:off x="1002286" y="3874266"/>
                <a:ext cx="910884" cy="25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Cost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28867" y="5053525"/>
                <a:ext cx="773299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Progress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653635" y="4816152"/>
                <a:ext cx="0" cy="273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513456" y="5042028"/>
                <a:ext cx="468991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Start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0663" y="5055672"/>
                <a:ext cx="558493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Finish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843033" y="2947405"/>
                <a:ext cx="3891330" cy="20055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43033" y="4336335"/>
                <a:ext cx="629455" cy="61666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472489" y="3826882"/>
                <a:ext cx="3235005" cy="509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057400" y="2801599"/>
                <a:ext cx="1533959" cy="893163"/>
                <a:chOff x="6663843" y="2292594"/>
                <a:chExt cx="1533959" cy="8931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120196" y="2292594"/>
                  <a:ext cx="1077606" cy="89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Old Process</a:t>
                  </a:r>
                </a:p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New Process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63843" y="2517899"/>
                  <a:ext cx="43376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63843" y="2926740"/>
                  <a:ext cx="445057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31988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8DA-0952-564B-8134-FE92BEE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3736" y="155286"/>
            <a:ext cx="11372473" cy="914400"/>
          </a:xfrm>
        </p:spPr>
        <p:txBody>
          <a:bodyPr/>
          <a:lstStyle/>
          <a:p>
            <a:pPr algn="r"/>
            <a:r>
              <a:rPr lang="en-US" sz="2400" dirty="0"/>
              <a:t>Productivity and Sustainability Improvement Planning (PSIP) </a:t>
            </a:r>
            <a:br>
              <a:rPr lang="en-US" sz="2400" dirty="0"/>
            </a:br>
            <a:r>
              <a:rPr lang="en-US" sz="2400" dirty="0"/>
              <a:t>Examples: EXAALT &amp; MPICH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B6AF-21FE-E54D-8634-6EFDC766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0" y="3910425"/>
            <a:ext cx="5315677" cy="239101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MPICH</a:t>
            </a:r>
            <a:r>
              <a:rPr lang="en-US" dirty="0"/>
              <a:t> PSIP: Onboarding new team members 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879D9-30E3-724E-A531-27E17DBFB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4742941"/>
            <a:ext cx="3224728" cy="1558499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8605534-EFBF-FD40-A7DE-C22038791B04}"/>
              </a:ext>
            </a:extLst>
          </p:cNvPr>
          <p:cNvGrpSpPr/>
          <p:nvPr/>
        </p:nvGrpSpPr>
        <p:grpSpPr>
          <a:xfrm>
            <a:off x="6295292" y="2761878"/>
            <a:ext cx="5442941" cy="3325147"/>
            <a:chOff x="6295292" y="2919046"/>
            <a:chExt cx="5442941" cy="33251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0BC0E2-D883-354A-ACAB-972A12582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5292" y="2919046"/>
              <a:ext cx="5442941" cy="33251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EXAALT </a:t>
              </a:r>
              <a:r>
                <a:rPr lang="en-US" dirty="0"/>
                <a:t>PSIP: Continuous integration (CI) testing 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r>
                <a:rPr lang="en-US" sz="1400" dirty="0" err="1"/>
                <a:t>BSSw</a:t>
              </a:r>
              <a:r>
                <a:rPr lang="en-US" sz="1400" dirty="0"/>
                <a:t> blog article: </a:t>
              </a:r>
              <a:r>
                <a:rPr lang="en-US" sz="1400" dirty="0">
                  <a:hlinkClick r:id="rId3"/>
                </a:rPr>
                <a:t>Adopting Continuous Integration for Long Timescale Materials Simulation</a:t>
              </a:r>
              <a:r>
                <a:rPr lang="en-US" sz="1400" dirty="0"/>
                <a:t>, Rick Zamora (Sept 2018)</a:t>
              </a:r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692DD-B683-4847-98DD-D705CF1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95" y="4376923"/>
              <a:ext cx="3923628" cy="1600840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DE1C4F-77AD-FE4E-B62D-96FCE6AED110}"/>
              </a:ext>
            </a:extLst>
          </p:cNvPr>
          <p:cNvSpPr txBox="1">
            <a:spLocks/>
          </p:cNvSpPr>
          <p:nvPr/>
        </p:nvSpPr>
        <p:spPr bwMode="auto">
          <a:xfrm>
            <a:off x="6126335" y="1121749"/>
            <a:ext cx="5835748" cy="144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/>
              <a:t>PSIP workflow helps a team create user stories, identify areas for improvement, select a specific area and topic for a single improvement cycle, and then develop those improvements with specific metrics for success</a:t>
            </a:r>
            <a:r>
              <a:rPr lang="en-US" sz="2000" dirty="0">
                <a:solidFill>
                  <a:schemeClr val="accent1"/>
                </a:solidFill>
              </a:rPr>
              <a:t>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Slid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50" y="980834"/>
            <a:ext cx="5126278" cy="27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1:00pm-1:05pm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1:05pm-1:30pm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1:30pm-2:00pm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2:00pm-2:30pm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2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2:30pm-2:45pm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2:45pm-3:30pm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3:30pm-4:15pm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4:14pm-4:45pm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4:45pm-5:00pm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85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8E9D2D2-B55B-4D73-A628-FC9C6E4D4517}"/>
              </a:ext>
            </a:extLst>
          </p:cNvPr>
          <p:cNvGrpSpPr/>
          <p:nvPr/>
        </p:nvGrpSpPr>
        <p:grpSpPr>
          <a:xfrm>
            <a:off x="79513" y="2405348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4B683D-F264-4470-869A-1ACC705951A9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EFC9DFE5-7BF6-432E-A340-A7D13A8AB6B6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6DAA1DE1-EFB0-4C3A-8050-62347824244B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593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43135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  <a:p>
            <a:pPr lvl="2"/>
            <a:endParaRPr lang="en-US" b="0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5F652968-23FE-6B49-B6A3-B1FAC7EEEF4F}"/>
              </a:ext>
            </a:extLst>
          </p:cNvPr>
          <p:cNvSpPr/>
          <p:nvPr/>
        </p:nvSpPr>
        <p:spPr>
          <a:xfrm>
            <a:off x="8008536" y="3175280"/>
            <a:ext cx="3456633" cy="2239586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E81DA-A251-DC4E-B339-C5EE502B932F}"/>
              </a:ext>
            </a:extLst>
          </p:cNvPr>
          <p:cNvSpPr txBox="1"/>
          <p:nvPr/>
        </p:nvSpPr>
        <p:spPr>
          <a:xfrm>
            <a:off x="8415494" y="3616563"/>
            <a:ext cx="26427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Large teams have additional interaction challenges, and are often composed of smaller sub-teams.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2055812" y="1796953"/>
          <a:ext cx="8153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1767954" y="3103039"/>
            <a:ext cx="8712982" cy="33832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21271</TotalTime>
  <Words>2895</Words>
  <Application>Microsoft Macintosh PowerPoint</Application>
  <PresentationFormat>Custom</PresentationFormat>
  <Paragraphs>473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 Black</vt:lpstr>
      <vt:lpstr>Calibri</vt:lpstr>
      <vt:lpstr>Comic Sans MS</vt:lpstr>
      <vt:lpstr>Times New Roman</vt:lpstr>
      <vt:lpstr>Wingdings</vt:lpstr>
      <vt:lpstr>Wingdings 2</vt:lpstr>
      <vt:lpstr>Presentations (Wide Screen)</vt:lpstr>
      <vt:lpstr>1_Presentations (Wide Screen)</vt:lpstr>
      <vt:lpstr>Agile Methodologies &amp; Useful GitHub Tools</vt:lpstr>
      <vt:lpstr>License, Citation and Acknowledgements</vt:lpstr>
      <vt:lpstr>Outline</vt:lpstr>
      <vt:lpstr>Small Teams</vt:lpstr>
      <vt:lpstr>Small team interaction model</vt:lpstr>
      <vt:lpstr>Small team challenges</vt:lpstr>
      <vt:lpstr>Research Team Member Lifecycle</vt:lpstr>
      <vt:lpstr>Checklists &amp; Policies</vt:lpstr>
      <vt:lpstr>Agile Methodologies</vt:lpstr>
      <vt:lpstr>What is Agile?</vt:lpstr>
      <vt:lpstr>What is Agile?</vt:lpstr>
      <vt:lpstr>Principles behind the Agile Manifesto</vt:lpstr>
      <vt:lpstr>Principles behind the Agile Manifesto</vt:lpstr>
      <vt:lpstr>Why Agile?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How To Get Better</vt:lpstr>
      <vt:lpstr>Basic Strategy for Introducing Things We Will Talk About</vt:lpstr>
      <vt:lpstr>Productivity and Sustainability Improvement Planning (PSIP)  Examples: EXAALT &amp; MPICH</vt:lpstr>
      <vt:lpstr>Other Resources</vt:lpstr>
      <vt:lpstr>Agenda</vt:lpstr>
      <vt:lpstr>A Bit about Scrum: Roles</vt:lpstr>
      <vt:lpstr>A Bit about Scrum: Process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Willenbring, James M</cp:lastModifiedBy>
  <cp:revision>283</cp:revision>
  <cp:lastPrinted>2015-09-14T20:56:03Z</cp:lastPrinted>
  <dcterms:created xsi:type="dcterms:W3CDTF">2015-03-03T13:47:39Z</dcterms:created>
  <dcterms:modified xsi:type="dcterms:W3CDTF">2020-07-24T16:36:26Z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